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8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9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6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7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1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6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7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6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5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4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6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7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0E921642-84B1-FCBC-E118-01E2739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752975"/>
            <a:ext cx="2476500" cy="190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4610100"/>
            <a:ext cx="228600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4752975"/>
            <a:ext cx="2476500" cy="190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91200"/>
            <a:ext cx="12192000" cy="6477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968472" y="3281363"/>
            <a:ext cx="4254906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kern="0" spc="-9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EchoSight</a:t>
            </a:r>
            <a:r>
              <a:rPr lang="en-US" sz="4500" b="1" kern="0" spc="-9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Sentinel</a:t>
            </a:r>
            <a:endParaRPr lang="en-US" sz="4500" dirty="0"/>
          </a:p>
        </p:txBody>
      </p:sp>
      <p:sp>
        <p:nvSpPr>
          <p:cNvPr id="8" name="Text 1"/>
          <p:cNvSpPr/>
          <p:nvPr/>
        </p:nvSpPr>
        <p:spPr>
          <a:xfrm>
            <a:off x="2215708" y="4076700"/>
            <a:ext cx="776043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F3F4F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Next-Gen AI-Powered Multi-Sensor Emergency Response</a:t>
            </a:r>
            <a:endParaRPr lang="en-US" sz="1800" dirty="0"/>
          </a:p>
        </p:txBody>
      </p:sp>
      <p:sp>
        <p:nvSpPr>
          <p:cNvPr id="9" name="Text 2"/>
          <p:cNvSpPr/>
          <p:nvPr/>
        </p:nvSpPr>
        <p:spPr>
          <a:xfrm>
            <a:off x="4794460" y="5219700"/>
            <a:ext cx="26029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Zero Latency. Maximum Security.</a:t>
            </a:r>
            <a:endParaRPr lang="en-US" sz="1500" dirty="0"/>
          </a:p>
        </p:txBody>
      </p:sp>
      <p:sp>
        <p:nvSpPr>
          <p:cNvPr id="10" name="Text 3"/>
          <p:cNvSpPr/>
          <p:nvPr/>
        </p:nvSpPr>
        <p:spPr>
          <a:xfrm>
            <a:off x="457200" y="5981700"/>
            <a:ext cx="435661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Presented by: </a:t>
            </a:r>
            <a:r>
              <a:rPr lang="en-US" sz="135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Peter Iyanuoluwa Quadri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10104060" y="5981700"/>
            <a:ext cx="16307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January 5, 2026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62050"/>
            <a:ext cx="5638800" cy="22383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39065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63" y="15240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162050"/>
            <a:ext cx="5638800" cy="22383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39065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2738" y="152400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705225"/>
            <a:ext cx="5638800" cy="22383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933825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563" y="4067175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705225"/>
            <a:ext cx="5638800" cy="22383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3933825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2738" y="4067175"/>
            <a:ext cx="200025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00" y="6096000"/>
            <a:ext cx="86868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2600" y="6096000"/>
            <a:ext cx="7818090" cy="4572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0690" y="6096000"/>
            <a:ext cx="868561" cy="4572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238125"/>
            <a:ext cx="818423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Blind Spots in Modern Security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1257300" y="1390650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Passive Recording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257300" y="1733550"/>
            <a:ext cx="44577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 cameras merely record events for later review, offering no real-time intervention or proactive threat mitigation. They act as historical archives rather than active deterrents.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7200900" y="1390650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Motion Logic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7200900" y="1733550"/>
            <a:ext cx="44577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Traditional motion sensors are plagued by high false positive rates. Systems like ShotSpotter generate unconfirmed alerts between </a:t>
            </a:r>
            <a:r>
              <a:rPr lang="en-US" sz="12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80% and 92%</a:t>
            </a: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of the time, triggered by benign events.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1257300" y="3933825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Acoustic Neglect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1257300" y="4276725"/>
            <a:ext cx="44577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Most security setups overlook crucial auditory cues. Critical sounds like gunshots or screams are often ignored until it is too late, missing vital early warning signs of danger.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7200900" y="3933825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Manual Overhead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7200900" y="4276725"/>
            <a:ext cx="44577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Homeowners are overwhelmed by a constant barrage of notifications, many of which are false alarms. This "notification fatigue" causes users to disregard alerts, increasing risk.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2143571" y="6096000"/>
            <a:ext cx="781809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80-92% False Positive Rate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9683218" y="6096000"/>
            <a:ext cx="8685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8-20% True Positives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129" y="2000250"/>
            <a:ext cx="4632871" cy="1695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729" y="2228850"/>
            <a:ext cx="666750" cy="666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129" y="2390775"/>
            <a:ext cx="3619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950" y="2828925"/>
            <a:ext cx="3556099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000250"/>
            <a:ext cx="4632871" cy="1695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2228850"/>
            <a:ext cx="666750" cy="666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6050" y="2390775"/>
            <a:ext cx="3238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4076700"/>
            <a:ext cx="3708350" cy="2000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5526" y="4267200"/>
            <a:ext cx="666750" cy="666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3176" y="4448175"/>
            <a:ext cx="1714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1750" y="4076700"/>
            <a:ext cx="3708350" cy="2000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2476" y="4267200"/>
            <a:ext cx="666750" cy="6667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1551" y="4448175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78701" y="4076700"/>
            <a:ext cx="3708499" cy="2000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99575" y="4267200"/>
            <a:ext cx="666750" cy="6667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90075" y="4448175"/>
            <a:ext cx="285750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238125"/>
            <a:ext cx="721625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Introducing EchoSight Sentinel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04800" y="1162050"/>
            <a:ext cx="11582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dual-intelligence system that uses </a:t>
            </a: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Acoustical Awareness</a:t>
            </a: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to listen and </a:t>
            </a: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Vision</a:t>
            </a: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to verify, providing a proactive approach to security.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2510879" y="2409825"/>
            <a:ext cx="336452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Acoustical Awareness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1691729" y="3009900"/>
            <a:ext cx="41756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Listens for critical sounds in real-time with zero-latency response.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7143750" y="2409825"/>
            <a:ext cx="13524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Vision</a:t>
            </a:r>
            <a:endParaRPr lang="en-US" sz="1800" dirty="0"/>
          </a:p>
        </p:txBody>
      </p:sp>
      <p:sp>
        <p:nvSpPr>
          <p:cNvPr id="25" name="Text 5"/>
          <p:cNvSpPr/>
          <p:nvPr/>
        </p:nvSpPr>
        <p:spPr>
          <a:xfrm>
            <a:off x="6324600" y="3009900"/>
            <a:ext cx="41756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Analyzes visual data to verify threats and provide context.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187226" y="5086350"/>
            <a:ext cx="3943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Sound Identification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495300" y="5429250"/>
            <a:ext cx="3327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critical sounds like glass breaking, gunshots, and screams instantly.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4426535" y="5086350"/>
            <a:ext cx="333863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Instant Visual Verification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4432250" y="5429250"/>
            <a:ext cx="3327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Analyzes the exact moment of danger through AI vision.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8240777" y="5086350"/>
            <a:ext cx="35841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WhatsApp Alerts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8369201" y="5429250"/>
            <a:ext cx="33274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Delivers human-descriptive notifications directly to your phone.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24050"/>
            <a:ext cx="115824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371850"/>
            <a:ext cx="5638800" cy="1981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60045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" y="3676650"/>
            <a:ext cx="1714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42481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45910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49339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3371850"/>
            <a:ext cx="5638800" cy="1981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60045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875" y="3676650"/>
            <a:ext cx="1714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2481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5910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9339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5657850"/>
            <a:ext cx="11582400" cy="838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466" y="5848350"/>
            <a:ext cx="190500" cy="1905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238125"/>
            <a:ext cx="669815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Response Time is Everything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304800" y="1162050"/>
            <a:ext cx="11582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 emergency situations, every second counts. EchoSight Sentinel redefines emergency response with a zero-latency approach.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143000" y="3676650"/>
            <a:ext cx="305734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Traditional Systems</a:t>
            </a:r>
            <a:endParaRPr lang="en-US" sz="1800" dirty="0"/>
          </a:p>
        </p:txBody>
      </p:sp>
      <p:sp>
        <p:nvSpPr>
          <p:cNvPr id="22" name="Text 3"/>
          <p:cNvSpPr/>
          <p:nvPr/>
        </p:nvSpPr>
        <p:spPr>
          <a:xfrm>
            <a:off x="762000" y="4210050"/>
            <a:ext cx="405586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Significant delays in detection and response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762000" y="4552950"/>
            <a:ext cx="31198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 false positive rates (80-92%)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762000" y="4895850"/>
            <a:ext cx="35831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Reactive rather than proactive security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7086600" y="3676650"/>
            <a:ext cx="292322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EchoSight Sentinel</a:t>
            </a:r>
            <a:endParaRPr lang="en-US" sz="1800" dirty="0"/>
          </a:p>
        </p:txBody>
      </p:sp>
      <p:sp>
        <p:nvSpPr>
          <p:cNvPr id="26" name="Text 7"/>
          <p:cNvSpPr/>
          <p:nvPr/>
        </p:nvSpPr>
        <p:spPr>
          <a:xfrm>
            <a:off x="6705600" y="4210050"/>
            <a:ext cx="33748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Zero-latency detection and response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6705600" y="4552950"/>
            <a:ext cx="45248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verification to eliminate false positives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6705600" y="4895850"/>
            <a:ext cx="53042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Proactive security that shifts from detection to prevention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457200" y="5810250"/>
            <a:ext cx="11277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    </a:t>
            </a: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Takeaway:</a:t>
            </a: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EchoSight Sentinel's zero-latency approach transforms emergency response from reactive to proactive, ensuring critical threats are addressed immediately.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31468"/>
            <a:ext cx="5562600" cy="1371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121968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1217218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455468"/>
            <a:ext cx="5562600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2645968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838" y="2741218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750868"/>
            <a:ext cx="5562600" cy="1371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941368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363" y="4036618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5274868"/>
            <a:ext cx="5562600" cy="1371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300" y="5465368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175" y="5560618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4600" y="1162050"/>
            <a:ext cx="5562600" cy="53911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1885950"/>
            <a:ext cx="2438400" cy="914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05600" y="2152650"/>
            <a:ext cx="253305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5578" y="2209800"/>
            <a:ext cx="1333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1600" y="5087675"/>
            <a:ext cx="476250" cy="190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2800350"/>
            <a:ext cx="2438400" cy="914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05600" y="3067050"/>
            <a:ext cx="326975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83288" y="3124200"/>
            <a:ext cx="17145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1600" y="3258876"/>
            <a:ext cx="476250" cy="190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3714750"/>
            <a:ext cx="2438400" cy="914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05600" y="3981450"/>
            <a:ext cx="337393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88497" y="4038600"/>
            <a:ext cx="171450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1600" y="4173275"/>
            <a:ext cx="476250" cy="190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4629150"/>
            <a:ext cx="2438400" cy="914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05600" y="4895850"/>
            <a:ext cx="286048" cy="381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39086" y="4953000"/>
            <a:ext cx="219075" cy="266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1600" y="2299419"/>
            <a:ext cx="476250" cy="190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5543550"/>
            <a:ext cx="2438400" cy="914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05600" y="5810250"/>
            <a:ext cx="251222" cy="3810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55011" y="5867400"/>
            <a:ext cx="152400" cy="2667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457200" y="238125"/>
            <a:ext cx="808869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Deep Learning Audio Classification</a:t>
            </a:r>
            <a:endParaRPr lang="en-US" sz="2700" dirty="0"/>
          </a:p>
        </p:txBody>
      </p:sp>
      <p:sp>
        <p:nvSpPr>
          <p:cNvPr id="37" name="Text 1"/>
          <p:cNvSpPr/>
          <p:nvPr/>
        </p:nvSpPr>
        <p:spPr>
          <a:xfrm>
            <a:off x="1104900" y="1121965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 CNN Architecture</a:t>
            </a:r>
            <a:endParaRPr lang="en-US" sz="1500" dirty="0"/>
          </a:p>
        </p:txBody>
      </p:sp>
      <p:sp>
        <p:nvSpPr>
          <p:cNvPr id="39" name="Text 3"/>
          <p:cNvSpPr/>
          <p:nvPr/>
        </p:nvSpPr>
        <p:spPr>
          <a:xfrm>
            <a:off x="1104900" y="2630058"/>
            <a:ext cx="5486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2DD4B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Energy Thresholding</a:t>
            </a:r>
            <a:endParaRPr lang="en-US" sz="1500" dirty="0"/>
          </a:p>
        </p:txBody>
      </p:sp>
      <p:sp>
        <p:nvSpPr>
          <p:cNvPr id="41" name="Text 5"/>
          <p:cNvSpPr/>
          <p:nvPr/>
        </p:nvSpPr>
        <p:spPr>
          <a:xfrm>
            <a:off x="1104900" y="3941368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Temporal Voting</a:t>
            </a:r>
            <a:endParaRPr lang="en-US" sz="1500" dirty="0"/>
          </a:p>
        </p:txBody>
      </p:sp>
      <p:sp>
        <p:nvSpPr>
          <p:cNvPr id="42" name="Text 6"/>
          <p:cNvSpPr/>
          <p:nvPr/>
        </p:nvSpPr>
        <p:spPr>
          <a:xfrm>
            <a:off x="1104900" y="4246168"/>
            <a:ext cx="4572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Analyzing audio events within a sliding window and requiring a majority vote eliminates impulsive, non-threatening noises.</a:t>
            </a:r>
            <a:endParaRPr lang="en-US" sz="1200" dirty="0"/>
          </a:p>
        </p:txBody>
      </p:sp>
      <p:sp>
        <p:nvSpPr>
          <p:cNvPr id="43" name="Text 7"/>
          <p:cNvSpPr/>
          <p:nvPr/>
        </p:nvSpPr>
        <p:spPr>
          <a:xfrm>
            <a:off x="1104900" y="5465368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472B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Refined Dataset</a:t>
            </a:r>
            <a:endParaRPr lang="en-US" sz="1500" dirty="0"/>
          </a:p>
        </p:txBody>
      </p:sp>
      <p:sp>
        <p:nvSpPr>
          <p:cNvPr id="44" name="Text 8"/>
          <p:cNvSpPr/>
          <p:nvPr/>
        </p:nvSpPr>
        <p:spPr>
          <a:xfrm>
            <a:off x="1104900" y="5770168"/>
            <a:ext cx="4572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models are trained on a meticulously curated dataset, specifically engineered to distinguish between actual gunshots and common background "pops".</a:t>
            </a:r>
            <a:endParaRPr lang="en-US" sz="1200" dirty="0"/>
          </a:p>
        </p:txBody>
      </p:sp>
      <p:sp>
        <p:nvSpPr>
          <p:cNvPr id="45" name="Text 9"/>
          <p:cNvSpPr/>
          <p:nvPr/>
        </p:nvSpPr>
        <p:spPr>
          <a:xfrm>
            <a:off x="6042660" y="1390650"/>
            <a:ext cx="6126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Audio Classification Process</a:t>
            </a:r>
            <a:endParaRPr lang="en-US" sz="1500" dirty="0"/>
          </a:p>
        </p:txBody>
      </p:sp>
      <p:sp>
        <p:nvSpPr>
          <p:cNvPr id="46" name="Text 10"/>
          <p:cNvSpPr/>
          <p:nvPr/>
        </p:nvSpPr>
        <p:spPr>
          <a:xfrm>
            <a:off x="7073205" y="2038350"/>
            <a:ext cx="21191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Sound Capture</a:t>
            </a:r>
            <a:endParaRPr lang="en-US" sz="1200" dirty="0"/>
          </a:p>
        </p:txBody>
      </p:sp>
      <p:sp>
        <p:nvSpPr>
          <p:cNvPr id="47" name="Text 11"/>
          <p:cNvSpPr/>
          <p:nvPr/>
        </p:nvSpPr>
        <p:spPr>
          <a:xfrm>
            <a:off x="7073205" y="2266950"/>
            <a:ext cx="176599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Audio input from sensitive microphones</a:t>
            </a:r>
            <a:endParaRPr lang="en-US" sz="1050" dirty="0"/>
          </a:p>
        </p:txBody>
      </p:sp>
      <p:sp>
        <p:nvSpPr>
          <p:cNvPr id="48" name="Text 12"/>
          <p:cNvSpPr/>
          <p:nvPr/>
        </p:nvSpPr>
        <p:spPr>
          <a:xfrm>
            <a:off x="7146875" y="2952750"/>
            <a:ext cx="2030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Pre-processing</a:t>
            </a:r>
            <a:endParaRPr lang="en-US" sz="1200" dirty="0"/>
          </a:p>
        </p:txBody>
      </p:sp>
      <p:sp>
        <p:nvSpPr>
          <p:cNvPr id="49" name="Text 13"/>
          <p:cNvSpPr/>
          <p:nvPr/>
        </p:nvSpPr>
        <p:spPr>
          <a:xfrm>
            <a:off x="7146875" y="3181350"/>
            <a:ext cx="16923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energy thresholding</a:t>
            </a:r>
            <a:endParaRPr lang="en-US" sz="1050" dirty="0"/>
          </a:p>
        </p:txBody>
      </p:sp>
      <p:sp>
        <p:nvSpPr>
          <p:cNvPr id="50" name="Text 14"/>
          <p:cNvSpPr/>
          <p:nvPr/>
        </p:nvSpPr>
        <p:spPr>
          <a:xfrm>
            <a:off x="7157293" y="3867150"/>
            <a:ext cx="20182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Extraction</a:t>
            </a:r>
            <a:endParaRPr lang="en-US" sz="1200" dirty="0"/>
          </a:p>
        </p:txBody>
      </p:sp>
      <p:sp>
        <p:nvSpPr>
          <p:cNvPr id="51" name="Text 15"/>
          <p:cNvSpPr/>
          <p:nvPr/>
        </p:nvSpPr>
        <p:spPr>
          <a:xfrm>
            <a:off x="7157293" y="4095750"/>
            <a:ext cx="168190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Mel-spectrogram conversion</a:t>
            </a:r>
            <a:endParaRPr lang="en-US" sz="1050" dirty="0"/>
          </a:p>
        </p:txBody>
      </p:sp>
      <p:sp>
        <p:nvSpPr>
          <p:cNvPr id="52" name="Text 16"/>
          <p:cNvSpPr/>
          <p:nvPr/>
        </p:nvSpPr>
        <p:spPr>
          <a:xfrm>
            <a:off x="7105948" y="4781550"/>
            <a:ext cx="20799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Classification</a:t>
            </a:r>
            <a:endParaRPr lang="en-US" sz="1200" dirty="0"/>
          </a:p>
        </p:txBody>
      </p:sp>
      <p:sp>
        <p:nvSpPr>
          <p:cNvPr id="53" name="Text 17"/>
          <p:cNvSpPr/>
          <p:nvPr/>
        </p:nvSpPr>
        <p:spPr>
          <a:xfrm>
            <a:off x="7105948" y="5010150"/>
            <a:ext cx="173325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CNN analysis with temporal voting</a:t>
            </a:r>
            <a:endParaRPr lang="en-US" sz="1050" dirty="0"/>
          </a:p>
        </p:txBody>
      </p:sp>
      <p:sp>
        <p:nvSpPr>
          <p:cNvPr id="54" name="Text 18"/>
          <p:cNvSpPr/>
          <p:nvPr/>
        </p:nvSpPr>
        <p:spPr>
          <a:xfrm>
            <a:off x="7071122" y="5695950"/>
            <a:ext cx="21216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Alert System</a:t>
            </a:r>
            <a:endParaRPr lang="en-US" sz="1200" dirty="0"/>
          </a:p>
        </p:txBody>
      </p:sp>
      <p:sp>
        <p:nvSpPr>
          <p:cNvPr id="55" name="Text 19"/>
          <p:cNvSpPr/>
          <p:nvPr/>
        </p:nvSpPr>
        <p:spPr>
          <a:xfrm>
            <a:off x="7071122" y="5924550"/>
            <a:ext cx="176807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WhatsApp notification if threat detected</a:t>
            </a:r>
            <a:endParaRPr lang="en-US" sz="1050" dirty="0"/>
          </a:p>
        </p:txBody>
      </p:sp>
      <p:sp>
        <p:nvSpPr>
          <p:cNvPr id="56" name="Text 4"/>
          <p:cNvSpPr/>
          <p:nvPr/>
        </p:nvSpPr>
        <p:spPr>
          <a:xfrm>
            <a:off x="1104900" y="2950768"/>
            <a:ext cx="4572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Silence and irrelevant background noise are filtered out at the hardware level, reducing computational load.</a:t>
            </a:r>
            <a:endParaRPr lang="en-US" sz="1200" dirty="0"/>
          </a:p>
        </p:txBody>
      </p:sp>
      <p:sp>
        <p:nvSpPr>
          <p:cNvPr id="57" name="Text 2"/>
          <p:cNvSpPr/>
          <p:nvPr/>
        </p:nvSpPr>
        <p:spPr>
          <a:xfrm>
            <a:off x="1104900" y="1426768"/>
            <a:ext cx="4572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CNN is specifically designed and trained on Mel-spectrogram signatures, excelling at identifying distinct acoustic patterns.</a:t>
            </a:r>
            <a:endParaRPr lang="en-US" sz="1200" dirty="0"/>
          </a:p>
        </p:txBody>
      </p:sp>
      <p:pic>
        <p:nvPicPr>
          <p:cNvPr id="58" name="Image 30" descr="preencoded.png">
            <a:extLst>
              <a:ext uri="{FF2B5EF4-FFF2-40B4-BE49-F238E27FC236}">
                <a16:creationId xmlns:a16="http://schemas.microsoft.com/office/drawing/2014/main" id="{212713A2-2163-688D-0254-74BCFFDC955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84974" y="6014002"/>
            <a:ext cx="476250" cy="19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1162050"/>
            <a:ext cx="86868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425" y="1485900"/>
            <a:ext cx="75813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805" y="1485900"/>
            <a:ext cx="75813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3186" y="1485900"/>
            <a:ext cx="75813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6566" y="1485900"/>
            <a:ext cx="75813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9947" y="1485900"/>
            <a:ext cx="75813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3327" y="1485900"/>
            <a:ext cx="75813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708" y="1485900"/>
            <a:ext cx="75813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0088" y="1485900"/>
            <a:ext cx="75813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3469" y="1485900"/>
            <a:ext cx="75813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56849" y="1485900"/>
            <a:ext cx="75813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2381250"/>
            <a:ext cx="5638800" cy="1485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260985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275" y="2714625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2381250"/>
            <a:ext cx="5638800" cy="1485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260985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9875" y="2714625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4800" y="4171950"/>
            <a:ext cx="5638800" cy="1485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4400550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0088" y="4505325"/>
            <a:ext cx="142875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8400" y="4171950"/>
            <a:ext cx="5638800" cy="1485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7000" y="440055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19875" y="4505325"/>
            <a:ext cx="190500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238125"/>
            <a:ext cx="639490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Past-Present AI Verification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828800" y="1238250"/>
            <a:ext cx="8534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Rolling 2-Second Video Buffer</a:t>
            </a:r>
            <a:endParaRPr lang="en-US" sz="1050" dirty="0"/>
          </a:p>
        </p:txBody>
      </p:sp>
      <p:sp>
        <p:nvSpPr>
          <p:cNvPr id="29" name="Text 2"/>
          <p:cNvSpPr/>
          <p:nvPr/>
        </p:nvSpPr>
        <p:spPr>
          <a:xfrm>
            <a:off x="1800612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2</a:t>
            </a:r>
            <a:endParaRPr lang="en-US" sz="900" dirty="0"/>
          </a:p>
        </p:txBody>
      </p:sp>
      <p:sp>
        <p:nvSpPr>
          <p:cNvPr id="30" name="Text 3"/>
          <p:cNvSpPr/>
          <p:nvPr/>
        </p:nvSpPr>
        <p:spPr>
          <a:xfrm>
            <a:off x="2653992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3</a:t>
            </a:r>
            <a:endParaRPr lang="en-US" sz="900" dirty="0"/>
          </a:p>
        </p:txBody>
      </p:sp>
      <p:sp>
        <p:nvSpPr>
          <p:cNvPr id="31" name="Text 4"/>
          <p:cNvSpPr/>
          <p:nvPr/>
        </p:nvSpPr>
        <p:spPr>
          <a:xfrm>
            <a:off x="3507373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4</a:t>
            </a:r>
            <a:endParaRPr lang="en-US" sz="900" dirty="0"/>
          </a:p>
        </p:txBody>
      </p:sp>
      <p:sp>
        <p:nvSpPr>
          <p:cNvPr id="32" name="Text 5"/>
          <p:cNvSpPr/>
          <p:nvPr/>
        </p:nvSpPr>
        <p:spPr>
          <a:xfrm>
            <a:off x="4360753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5</a:t>
            </a:r>
            <a:endParaRPr lang="en-US" sz="900" dirty="0"/>
          </a:p>
        </p:txBody>
      </p:sp>
      <p:sp>
        <p:nvSpPr>
          <p:cNvPr id="33" name="Text 6"/>
          <p:cNvSpPr/>
          <p:nvPr/>
        </p:nvSpPr>
        <p:spPr>
          <a:xfrm>
            <a:off x="5214134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6</a:t>
            </a:r>
            <a:endParaRPr lang="en-US" sz="900" dirty="0"/>
          </a:p>
        </p:txBody>
      </p:sp>
      <p:sp>
        <p:nvSpPr>
          <p:cNvPr id="34" name="Text 7"/>
          <p:cNvSpPr/>
          <p:nvPr/>
        </p:nvSpPr>
        <p:spPr>
          <a:xfrm>
            <a:off x="6067514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7</a:t>
            </a:r>
            <a:endParaRPr lang="en-US" sz="900" dirty="0"/>
          </a:p>
        </p:txBody>
      </p:sp>
      <p:sp>
        <p:nvSpPr>
          <p:cNvPr id="35" name="Text 8"/>
          <p:cNvSpPr/>
          <p:nvPr/>
        </p:nvSpPr>
        <p:spPr>
          <a:xfrm>
            <a:off x="6920895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8</a:t>
            </a:r>
            <a:endParaRPr lang="en-US" sz="900" dirty="0"/>
          </a:p>
        </p:txBody>
      </p:sp>
      <p:sp>
        <p:nvSpPr>
          <p:cNvPr id="36" name="Text 9"/>
          <p:cNvSpPr/>
          <p:nvPr/>
        </p:nvSpPr>
        <p:spPr>
          <a:xfrm>
            <a:off x="7774275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9</a:t>
            </a:r>
            <a:endParaRPr lang="en-US" sz="900" dirty="0"/>
          </a:p>
        </p:txBody>
      </p:sp>
      <p:sp>
        <p:nvSpPr>
          <p:cNvPr id="37" name="Text 10"/>
          <p:cNvSpPr/>
          <p:nvPr/>
        </p:nvSpPr>
        <p:spPr>
          <a:xfrm>
            <a:off x="8627656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10</a:t>
            </a:r>
            <a:endParaRPr lang="en-US" sz="900" dirty="0"/>
          </a:p>
        </p:txBody>
      </p:sp>
      <p:sp>
        <p:nvSpPr>
          <p:cNvPr id="38" name="Text 11"/>
          <p:cNvSpPr/>
          <p:nvPr/>
        </p:nvSpPr>
        <p:spPr>
          <a:xfrm>
            <a:off x="9481036" y="1524000"/>
            <a:ext cx="90975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Frame 11</a:t>
            </a:r>
            <a:endParaRPr lang="en-US" sz="900" dirty="0"/>
          </a:p>
        </p:txBody>
      </p:sp>
      <p:sp>
        <p:nvSpPr>
          <p:cNvPr id="39" name="Text 12"/>
          <p:cNvSpPr/>
          <p:nvPr/>
        </p:nvSpPr>
        <p:spPr>
          <a:xfrm>
            <a:off x="1162050" y="2609850"/>
            <a:ext cx="5463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Rolling 2-Second Buffer</a:t>
            </a:r>
            <a:endParaRPr lang="en-US" sz="1500" dirty="0"/>
          </a:p>
        </p:txBody>
      </p:sp>
      <p:sp>
        <p:nvSpPr>
          <p:cNvPr id="40" name="Text 13"/>
          <p:cNvSpPr/>
          <p:nvPr/>
        </p:nvSpPr>
        <p:spPr>
          <a:xfrm>
            <a:off x="1162050" y="2952750"/>
            <a:ext cx="45529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system continuously captures and stores a 2-second video buffer in memory, ensuring access to critical moments before and during an event.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7105650" y="2609850"/>
            <a:ext cx="5463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Llama 4 Scout Integration</a:t>
            </a:r>
            <a:endParaRPr lang="en-US" sz="1500" dirty="0"/>
          </a:p>
        </p:txBody>
      </p:sp>
      <p:sp>
        <p:nvSpPr>
          <p:cNvPr id="42" name="Text 15"/>
          <p:cNvSpPr/>
          <p:nvPr/>
        </p:nvSpPr>
        <p:spPr>
          <a:xfrm>
            <a:off x="7105650" y="2952750"/>
            <a:ext cx="45529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Utilizing the advanced Llama 4 Scout multimodal AI to perform deep analysis of a 10-frame burst from the buffered video.</a:t>
            </a:r>
            <a:endParaRPr lang="en-US" sz="1200" dirty="0"/>
          </a:p>
        </p:txBody>
      </p:sp>
      <p:sp>
        <p:nvSpPr>
          <p:cNvPr id="43" name="Text 16"/>
          <p:cNvSpPr/>
          <p:nvPr/>
        </p:nvSpPr>
        <p:spPr>
          <a:xfrm>
            <a:off x="1162050" y="4400550"/>
            <a:ext cx="5463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Contextual Reasoning</a:t>
            </a:r>
            <a:endParaRPr lang="en-US" sz="1500" dirty="0"/>
          </a:p>
        </p:txBody>
      </p:sp>
      <p:sp>
        <p:nvSpPr>
          <p:cNvPr id="44" name="Text 17"/>
          <p:cNvSpPr/>
          <p:nvPr/>
        </p:nvSpPr>
        <p:spPr>
          <a:xfrm>
            <a:off x="1162050" y="4743450"/>
            <a:ext cx="45529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AI provides human-descriptive summaries like "Person brandishing a tool" rather than raw data, offering actionable intelligence.</a:t>
            </a:r>
            <a:endParaRPr lang="en-US" sz="1200" dirty="0"/>
          </a:p>
        </p:txBody>
      </p:sp>
      <p:sp>
        <p:nvSpPr>
          <p:cNvPr id="45" name="Text 18"/>
          <p:cNvSpPr/>
          <p:nvPr/>
        </p:nvSpPr>
        <p:spPr>
          <a:xfrm>
            <a:off x="7105650" y="4400550"/>
            <a:ext cx="5463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False Positive Silencing</a:t>
            </a:r>
            <a:endParaRPr lang="en-US" sz="1500" dirty="0"/>
          </a:p>
        </p:txBody>
      </p:sp>
      <p:sp>
        <p:nvSpPr>
          <p:cNvPr id="46" name="Text 19"/>
          <p:cNvSpPr/>
          <p:nvPr/>
        </p:nvSpPr>
        <p:spPr>
          <a:xfrm>
            <a:off x="7105650" y="4743450"/>
            <a:ext cx="45529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Intelligently suppresses alerts for false positives (e.g., child with toy gun), preventing notification fatigue and ensuring critical warnings.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62050"/>
            <a:ext cx="5638800" cy="148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39065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88" y="146685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876550"/>
            <a:ext cx="5638800" cy="1485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10515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1813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591050"/>
            <a:ext cx="5638800" cy="1485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481965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48958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647825"/>
            <a:ext cx="5638800" cy="3619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1914525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1775" y="1971675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3439" y="2486025"/>
            <a:ext cx="4145161" cy="876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3514725"/>
            <a:ext cx="4145161" cy="876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4619625"/>
            <a:ext cx="5181600" cy="419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1300" y="4752975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63300" y="4791075"/>
            <a:ext cx="76200" cy="76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15700" y="4791075"/>
            <a:ext cx="76200" cy="76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8100" y="4791075"/>
            <a:ext cx="76200" cy="76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97563" y="5495925"/>
            <a:ext cx="981075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77114" y="5495925"/>
            <a:ext cx="962025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37614" y="5495925"/>
            <a:ext cx="1000125" cy="3810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457200" y="238125"/>
            <a:ext cx="909202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WhatsApp Integration &amp; Remote Query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143000" y="1390650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WhatsApp Notifier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1143000" y="1733550"/>
            <a:ext cx="4572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Receive rich-text alerts directly to your smartphone, complete with AI-generated reasoning and event snapshots for immediate context.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1143000" y="3105150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Remote Status Query</a:t>
            </a:r>
            <a:endParaRPr lang="en-US" sz="1500" dirty="0"/>
          </a:p>
        </p:txBody>
      </p:sp>
      <p:sp>
        <p:nvSpPr>
          <p:cNvPr id="30" name="Text 4"/>
          <p:cNvSpPr/>
          <p:nvPr/>
        </p:nvSpPr>
        <p:spPr>
          <a:xfrm>
            <a:off x="1143000" y="3448050"/>
            <a:ext cx="4572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Stay informed on demand. Send a "status" message to EchoSight Sentinel via WhatsApp to trigger a live visual report at your fingertips.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1143000" y="4819650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Tunnelling</a:t>
            </a:r>
            <a:endParaRPr lang="en-US" sz="1500" dirty="0"/>
          </a:p>
        </p:txBody>
      </p:sp>
      <p:sp>
        <p:nvSpPr>
          <p:cNvPr id="32" name="Text 6"/>
          <p:cNvSpPr/>
          <p:nvPr/>
        </p:nvSpPr>
        <p:spPr>
          <a:xfrm>
            <a:off x="1143000" y="5162550"/>
            <a:ext cx="4572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 communications secured using high-security Flask and ngrok architecture, ensuring your data and privacy are protected.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6972300" y="1876425"/>
            <a:ext cx="268426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EchoSight Sentinel</a:t>
            </a:r>
            <a:endParaRPr lang="en-US" sz="1500" dirty="0"/>
          </a:p>
        </p:txBody>
      </p:sp>
      <p:sp>
        <p:nvSpPr>
          <p:cNvPr id="34" name="Text 8"/>
          <p:cNvSpPr/>
          <p:nvPr/>
        </p:nvSpPr>
        <p:spPr>
          <a:xfrm>
            <a:off x="6972300" y="2143125"/>
            <a:ext cx="268426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alerts &amp; status updates</a:t>
            </a:r>
            <a:endParaRPr lang="en-US" sz="1050" dirty="0"/>
          </a:p>
        </p:txBody>
      </p:sp>
      <p:sp>
        <p:nvSpPr>
          <p:cNvPr id="35" name="Text 9"/>
          <p:cNvSpPr/>
          <p:nvPr/>
        </p:nvSpPr>
        <p:spPr>
          <a:xfrm>
            <a:off x="7627739" y="2600325"/>
            <a:ext cx="39165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5050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ALERT: Person detected at front door, brandishing a tool.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7627739" y="3095625"/>
            <a:ext cx="3916561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See image for verification.</a:t>
            </a:r>
            <a:endParaRPr lang="en-US" sz="900" dirty="0"/>
          </a:p>
        </p:txBody>
      </p:sp>
      <p:sp>
        <p:nvSpPr>
          <p:cNvPr id="37" name="Text 11"/>
          <p:cNvSpPr/>
          <p:nvPr/>
        </p:nvSpPr>
        <p:spPr>
          <a:xfrm>
            <a:off x="6591300" y="3629025"/>
            <a:ext cx="39165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5050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STATUS: All clear. Last activity: Mail delivery at 10:30 AM.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6591300" y="4124325"/>
            <a:ext cx="3916561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Link to live feed: [link]</a:t>
            </a:r>
            <a:endParaRPr lang="en-US" sz="900" dirty="0"/>
          </a:p>
        </p:txBody>
      </p:sp>
      <p:sp>
        <p:nvSpPr>
          <p:cNvPr id="39" name="Text 13"/>
          <p:cNvSpPr/>
          <p:nvPr/>
        </p:nvSpPr>
        <p:spPr>
          <a:xfrm>
            <a:off x="6800850" y="4733925"/>
            <a:ext cx="15064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Connection</a:t>
            </a:r>
            <a:endParaRPr lang="en-US" sz="1050" dirty="0"/>
          </a:p>
        </p:txBody>
      </p:sp>
      <p:sp>
        <p:nvSpPr>
          <p:cNvPr id="40" name="Text 14"/>
          <p:cNvSpPr/>
          <p:nvPr/>
        </p:nvSpPr>
        <p:spPr>
          <a:xfrm>
            <a:off x="6697563" y="5915025"/>
            <a:ext cx="98107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Twilio</a:t>
            </a:r>
            <a:endParaRPr lang="en-US" sz="900" dirty="0"/>
          </a:p>
        </p:txBody>
      </p:sp>
      <p:sp>
        <p:nvSpPr>
          <p:cNvPr id="41" name="Text 15"/>
          <p:cNvSpPr/>
          <p:nvPr/>
        </p:nvSpPr>
        <p:spPr>
          <a:xfrm>
            <a:off x="8577114" y="5915025"/>
            <a:ext cx="96202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Flask</a:t>
            </a:r>
            <a:endParaRPr lang="en-US" sz="900" dirty="0"/>
          </a:p>
        </p:txBody>
      </p:sp>
      <p:sp>
        <p:nvSpPr>
          <p:cNvPr id="42" name="Text 16"/>
          <p:cNvSpPr/>
          <p:nvPr/>
        </p:nvSpPr>
        <p:spPr>
          <a:xfrm>
            <a:off x="10437614" y="5915025"/>
            <a:ext cx="100012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ngrok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62050"/>
            <a:ext cx="44958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38250"/>
            <a:ext cx="4343400" cy="3276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819650"/>
            <a:ext cx="4495800" cy="1943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0" y="1162050"/>
            <a:ext cx="6858000" cy="1866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139065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50" y="15240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1700" y="2533650"/>
            <a:ext cx="136267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2600325"/>
            <a:ext cx="133350" cy="133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8670" y="2533650"/>
            <a:ext cx="1315343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2970" y="2600325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3257550"/>
            <a:ext cx="6858000" cy="1638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800" y="348615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57825" y="3619500"/>
            <a:ext cx="1714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1700" y="4400550"/>
            <a:ext cx="1790254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4467225"/>
            <a:ext cx="13335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86254" y="4400550"/>
            <a:ext cx="1653778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0554" y="4467225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29200" y="5124450"/>
            <a:ext cx="6858000" cy="1638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57800" y="5353050"/>
            <a:ext cx="57150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29250" y="548640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81700" y="6267450"/>
            <a:ext cx="202629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0" y="6334125"/>
            <a:ext cx="133350" cy="1333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2295" y="6267450"/>
            <a:ext cx="147444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36595" y="6334125"/>
            <a:ext cx="133350" cy="1333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238125"/>
            <a:ext cx="509152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Beyond the Prototype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533400" y="5048250"/>
            <a:ext cx="4038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Real-World Ready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533400" y="5429250"/>
            <a:ext cx="4038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EchoSight Sentinel is engineered for robust, real-world application, moving beyond conceptual design to deliver tangible security solutions.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5981700" y="1390650"/>
            <a:ext cx="5676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Edge Computing</a:t>
            </a:r>
            <a:endParaRPr lang="en-US" sz="1500" dirty="0"/>
          </a:p>
        </p:txBody>
      </p:sp>
      <p:sp>
        <p:nvSpPr>
          <p:cNvPr id="32" name="Text 4"/>
          <p:cNvSpPr/>
          <p:nvPr/>
        </p:nvSpPr>
        <p:spPr>
          <a:xfrm>
            <a:off x="5981700" y="1733550"/>
            <a:ext cx="5676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Optimized for high-performance, low-power devices, ensuring rapid, on-site processing. Ready for deployment on platforms like Raspberry Pi 5 &amp; NVIDIA Jetson.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6267450" y="2533650"/>
            <a:ext cx="16352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Raspberry Pi 5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7744420" y="2533650"/>
            <a:ext cx="157841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NVIDIA Jetson</a:t>
            </a:r>
            <a:endParaRPr lang="en-US" sz="1050" dirty="0"/>
          </a:p>
        </p:txBody>
      </p:sp>
      <p:sp>
        <p:nvSpPr>
          <p:cNvPr id="35" name="Text 7"/>
          <p:cNvSpPr/>
          <p:nvPr/>
        </p:nvSpPr>
        <p:spPr>
          <a:xfrm>
            <a:off x="5981700" y="3486150"/>
            <a:ext cx="5676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Service</a:t>
            </a:r>
            <a:endParaRPr lang="en-US" sz="1500" dirty="0"/>
          </a:p>
        </p:txBody>
      </p:sp>
      <p:sp>
        <p:nvSpPr>
          <p:cNvPr id="36" name="Text 8"/>
          <p:cNvSpPr/>
          <p:nvPr/>
        </p:nvSpPr>
        <p:spPr>
          <a:xfrm>
            <a:off x="5981700" y="3829050"/>
            <a:ext cx="5676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Designed for seamless integration and continuous operation. "Plug and Play" always-on functionality for effortless setup and maintenance.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6267450" y="4400550"/>
            <a:ext cx="21483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Always-on Operation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8172004" y="4400550"/>
            <a:ext cx="19845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Zero Configuration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5981700" y="5353050"/>
            <a:ext cx="5676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 First</a:t>
            </a:r>
            <a:endParaRPr lang="en-US" sz="1500" dirty="0"/>
          </a:p>
        </p:txBody>
      </p:sp>
      <p:sp>
        <p:nvSpPr>
          <p:cNvPr id="40" name="Text 12"/>
          <p:cNvSpPr/>
          <p:nvPr/>
        </p:nvSpPr>
        <p:spPr>
          <a:xfrm>
            <a:off x="5981700" y="5695950"/>
            <a:ext cx="5676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Prioritizing user data security and privacy by design. Frame buffers are stored exclusively in-memory, never written to disk, until verified.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6267450" y="6267450"/>
            <a:ext cx="24315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In-Memory Storage Only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8408045" y="6267450"/>
            <a:ext cx="17693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 Disk Storage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7250"/>
            <a:ext cx="12192000" cy="6000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1162050"/>
            <a:ext cx="24384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7538" y="1314450"/>
            <a:ext cx="390525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1752600"/>
            <a:ext cx="2438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1162050"/>
            <a:ext cx="2438400" cy="1219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0" y="1314450"/>
            <a:ext cx="3429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638550"/>
            <a:ext cx="56769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67150"/>
            <a:ext cx="51435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98145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638550"/>
            <a:ext cx="567690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867150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981450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9680" y="6229350"/>
            <a:ext cx="152400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57200" y="238125"/>
            <a:ext cx="462414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Securing the Future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2072640" y="177165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Passive Recording</a:t>
            </a:r>
            <a:endParaRPr lang="en-US" sz="1350" dirty="0"/>
          </a:p>
        </p:txBody>
      </p:sp>
      <p:sp>
        <p:nvSpPr>
          <p:cNvPr id="19" name="Text 2"/>
          <p:cNvSpPr/>
          <p:nvPr/>
        </p:nvSpPr>
        <p:spPr>
          <a:xfrm>
            <a:off x="2072640" y="203835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&amp; Replay</a:t>
            </a:r>
            <a:endParaRPr lang="en-US" sz="1050" dirty="0"/>
          </a:p>
        </p:txBody>
      </p:sp>
      <p:sp>
        <p:nvSpPr>
          <p:cNvPr id="20" name="Text 3"/>
          <p:cNvSpPr/>
          <p:nvPr/>
        </p:nvSpPr>
        <p:spPr>
          <a:xfrm>
            <a:off x="7559040" y="177165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Response</a:t>
            </a:r>
            <a:endParaRPr lang="en-US" sz="1350" dirty="0"/>
          </a:p>
        </p:txBody>
      </p:sp>
      <p:sp>
        <p:nvSpPr>
          <p:cNvPr id="21" name="Text 4"/>
          <p:cNvSpPr/>
          <p:nvPr/>
        </p:nvSpPr>
        <p:spPr>
          <a:xfrm>
            <a:off x="7772400" y="203835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 &amp; Act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-853440" y="2686050"/>
            <a:ext cx="138988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EchoSight Sentinel doesn't just record; it understands and responds.</a:t>
            </a:r>
            <a:endParaRPr lang="en-US" sz="1800" dirty="0"/>
          </a:p>
        </p:txBody>
      </p:sp>
      <p:sp>
        <p:nvSpPr>
          <p:cNvPr id="23" name="Text 6"/>
          <p:cNvSpPr/>
          <p:nvPr/>
        </p:nvSpPr>
        <p:spPr>
          <a:xfrm>
            <a:off x="304800" y="306705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Transforming security from reactive to proactive.</a:t>
            </a:r>
            <a:endParaRPr lang="en-US" sz="1350" dirty="0"/>
          </a:p>
        </p:txBody>
      </p:sp>
      <p:sp>
        <p:nvSpPr>
          <p:cNvPr id="24" name="Text 7"/>
          <p:cNvSpPr/>
          <p:nvPr/>
        </p:nvSpPr>
        <p:spPr>
          <a:xfrm>
            <a:off x="1200150" y="386715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Multi-Room Scaling</a:t>
            </a: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1200150" y="421005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Expanding coverage to entire buildings with satellite nodes for comprehensive security.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6991350" y="3867150"/>
            <a:ext cx="480006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Mobile Integration</a:t>
            </a:r>
            <a:endParaRPr lang="en-US" sz="1500" dirty="0"/>
          </a:p>
        </p:txBody>
      </p:sp>
      <p:sp>
        <p:nvSpPr>
          <p:cNvPr id="27" name="Text 10"/>
          <p:cNvSpPr/>
          <p:nvPr/>
        </p:nvSpPr>
        <p:spPr>
          <a:xfrm>
            <a:off x="6991350" y="4210050"/>
            <a:ext cx="480006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app for on-the-go monitoring and control.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304800" y="6057900"/>
            <a:ext cx="2259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Thank you</a:t>
            </a:r>
            <a:endParaRPr lang="en-US" sz="1500" dirty="0"/>
          </a:p>
        </p:txBody>
      </p:sp>
      <p:sp>
        <p:nvSpPr>
          <p:cNvPr id="29" name="Text 12"/>
          <p:cNvSpPr/>
          <p:nvPr/>
        </p:nvSpPr>
        <p:spPr>
          <a:xfrm>
            <a:off x="304800" y="6324600"/>
            <a:ext cx="2259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</a:rPr>
              <a:t>Peter Iyanuoluwa Quadri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10048280" y="6191250"/>
            <a:ext cx="22067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peterquadri19@gmail..com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909</Words>
  <Application>Microsoft Office PowerPoint</Application>
  <PresentationFormat>Widescreen</PresentationFormat>
  <Paragraphs>134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peterquadri19@gmail.com</cp:lastModifiedBy>
  <cp:revision>4</cp:revision>
  <dcterms:created xsi:type="dcterms:W3CDTF">2026-01-04T22:26:18Z</dcterms:created>
  <dcterms:modified xsi:type="dcterms:W3CDTF">2026-01-05T17:45:41Z</dcterms:modified>
</cp:coreProperties>
</file>